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7" r:id="rId7"/>
    <p:sldId id="261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Cattin%20Fr&#232;res%202023\G&#233;othermie\exemple%20tari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attin%20Fr&#232;res%202023\G&#233;othermie\exemple%20tari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73321659145456"/>
          <c:y val="5.2786171866342817E-2"/>
          <c:w val="0.77287311991789276"/>
          <c:h val="0.8281074516545422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Feuil3!$B$33:$E$33</c:f>
              <c:numCache>
                <c:formatCode>_(* #,##0.00_);_(* \(#,##0.00\);_(* "-"??_);_(@_)</c:formatCode>
                <c:ptCount val="4"/>
                <c:pt idx="0">
                  <c:v>12000</c:v>
                </c:pt>
                <c:pt idx="1">
                  <c:v>32500</c:v>
                </c:pt>
                <c:pt idx="2">
                  <c:v>65000</c:v>
                </c:pt>
                <c:pt idx="3">
                  <c:v>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90-4D5F-A99E-FA0A59F6782F}"/>
            </c:ext>
          </c:extLst>
        </c:ser>
        <c:ser>
          <c:idx val="1"/>
          <c:order val="1"/>
          <c:invertIfNegative val="0"/>
          <c:val>
            <c:numRef>
              <c:f>Feuil3!$B$34:$E$34</c:f>
              <c:numCache>
                <c:formatCode>_(* #,##0.00_);_(* \(#,##0.00\);_(* "-"??_);_(@_)</c:formatCode>
                <c:ptCount val="4"/>
                <c:pt idx="0">
                  <c:v>5700</c:v>
                </c:pt>
                <c:pt idx="1">
                  <c:v>7800</c:v>
                </c:pt>
                <c:pt idx="2">
                  <c:v>12500</c:v>
                </c:pt>
                <c:pt idx="3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90-4D5F-A99E-FA0A59F6782F}"/>
            </c:ext>
          </c:extLst>
        </c:ser>
        <c:ser>
          <c:idx val="2"/>
          <c:order val="2"/>
          <c:invertIfNegative val="0"/>
          <c:val>
            <c:numRef>
              <c:f>Feuil3!$B$35:$E$35</c:f>
              <c:numCache>
                <c:formatCode>_(* #,##0.00_);_(* \(#,##0.00\);_(* "-"??_);_(@_)</c:formatCode>
                <c:ptCount val="4"/>
                <c:pt idx="0">
                  <c:v>17700</c:v>
                </c:pt>
                <c:pt idx="1">
                  <c:v>40300</c:v>
                </c:pt>
                <c:pt idx="2">
                  <c:v>77500</c:v>
                </c:pt>
                <c:pt idx="3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90-4D5F-A99E-FA0A59F6782F}"/>
            </c:ext>
          </c:extLst>
        </c:ser>
        <c:ser>
          <c:idx val="3"/>
          <c:order val="3"/>
          <c:invertIfNegative val="0"/>
          <c:val>
            <c:numRef>
              <c:f>Feuil3!$B$36:$E$36</c:f>
              <c:numCache>
                <c:formatCode>_(* #,##0.00_);_(* \(#,##0.00\);_(* "-"??_);_(@_)</c:formatCode>
                <c:ptCount val="4"/>
                <c:pt idx="0">
                  <c:v>10500</c:v>
                </c:pt>
                <c:pt idx="1">
                  <c:v>28000</c:v>
                </c:pt>
                <c:pt idx="2">
                  <c:v>62000</c:v>
                </c:pt>
                <c:pt idx="3">
                  <c:v>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90-4D5F-A99E-FA0A59F67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26752"/>
        <c:axId val="106088704"/>
      </c:barChart>
      <c:catAx>
        <c:axId val="42826752"/>
        <c:scaling>
          <c:orientation val="minMax"/>
        </c:scaling>
        <c:delete val="1"/>
        <c:axPos val="b"/>
        <c:majorTickMark val="out"/>
        <c:minorTickMark val="none"/>
        <c:tickLblPos val="nextTo"/>
        <c:crossAx val="106088704"/>
        <c:crosses val="autoZero"/>
        <c:auto val="1"/>
        <c:lblAlgn val="ctr"/>
        <c:lblOffset val="100"/>
        <c:noMultiLvlLbl val="0"/>
      </c:catAx>
      <c:valAx>
        <c:axId val="106088704"/>
        <c:scaling>
          <c:orientation val="minMax"/>
        </c:scaling>
        <c:delete val="1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42826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Feuil3!$B$14:$E$14</c:f>
              <c:numCache>
                <c:formatCode>_(* #,##0.00_);_(* \(#,##0.00\);_(* "-"??_);_(@_)</c:formatCode>
                <c:ptCount val="4"/>
                <c:pt idx="0">
                  <c:v>13000</c:v>
                </c:pt>
                <c:pt idx="1">
                  <c:v>35000</c:v>
                </c:pt>
                <c:pt idx="2">
                  <c:v>70000</c:v>
                </c:pt>
                <c:pt idx="3">
                  <c:v>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0-40F9-8734-8E81B2FFD008}"/>
            </c:ext>
          </c:extLst>
        </c:ser>
        <c:ser>
          <c:idx val="1"/>
          <c:order val="1"/>
          <c:invertIfNegative val="0"/>
          <c:val>
            <c:numRef>
              <c:f>Feuil3!$B$15:$E$15</c:f>
              <c:numCache>
                <c:formatCode>_(* #,##0.00_);_(* \(#,##0.00\);_(* "-"??_);_(@_)</c:formatCode>
                <c:ptCount val="4"/>
                <c:pt idx="0">
                  <c:v>8000</c:v>
                </c:pt>
                <c:pt idx="1">
                  <c:v>21000</c:v>
                </c:pt>
                <c:pt idx="2">
                  <c:v>55000</c:v>
                </c:pt>
                <c:pt idx="3">
                  <c:v>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A0-40F9-8734-8E81B2FFD008}"/>
            </c:ext>
          </c:extLst>
        </c:ser>
        <c:ser>
          <c:idx val="2"/>
          <c:order val="2"/>
          <c:invertIfNegative val="0"/>
          <c:val>
            <c:numRef>
              <c:f>Feuil3!$B$16:$E$16</c:f>
              <c:numCache>
                <c:formatCode>_(* #,##0.00_);_(* \(#,##0.00\);_(* "-"??_);_(@_)</c:formatCode>
                <c:ptCount val="4"/>
                <c:pt idx="0">
                  <c:v>21000</c:v>
                </c:pt>
                <c:pt idx="1">
                  <c:v>56000</c:v>
                </c:pt>
                <c:pt idx="2">
                  <c:v>125000</c:v>
                </c:pt>
                <c:pt idx="3">
                  <c:v>175000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A0-40F9-8734-8E81B2FFD008}"/>
            </c:ext>
          </c:extLst>
        </c:ser>
        <c:ser>
          <c:idx val="3"/>
          <c:order val="3"/>
          <c:invertIfNegative val="0"/>
          <c:val>
            <c:numRef>
              <c:f>Feuil3!$B$17:$E$17</c:f>
              <c:numCache>
                <c:formatCode>_(* #,##0.00_);_(* \(#,##0.00\);_(* "-"??_);_(@_)</c:formatCode>
                <c:ptCount val="4"/>
                <c:pt idx="0">
                  <c:v>10500</c:v>
                </c:pt>
                <c:pt idx="1">
                  <c:v>28000</c:v>
                </c:pt>
                <c:pt idx="2">
                  <c:v>62500</c:v>
                </c:pt>
                <c:pt idx="3">
                  <c:v>87500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A0-40F9-8734-8E81B2FFD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459584"/>
        <c:axId val="79327232"/>
      </c:barChart>
      <c:catAx>
        <c:axId val="73459584"/>
        <c:scaling>
          <c:orientation val="minMax"/>
        </c:scaling>
        <c:delete val="1"/>
        <c:axPos val="b"/>
        <c:majorTickMark val="out"/>
        <c:minorTickMark val="none"/>
        <c:tickLblPos val="nextTo"/>
        <c:crossAx val="79327232"/>
        <c:crosses val="autoZero"/>
        <c:auto val="1"/>
        <c:lblAlgn val="ctr"/>
        <c:lblOffset val="100"/>
        <c:noMultiLvlLbl val="0"/>
      </c:catAx>
      <c:valAx>
        <c:axId val="79327232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73459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0.85219</cdr:x>
      <cdr:y>0.105</cdr:y>
    </cdr:from>
    <cdr:to>
      <cdr:x>0.99608</cdr:x>
      <cdr:y>0.41999</cdr:y>
    </cdr:to>
    <cdr:sp macro="" textlink="">
      <cdr:nvSpPr>
        <cdr:cNvPr id="2" name="Ellipse 1"/>
        <cdr:cNvSpPr/>
      </cdr:nvSpPr>
      <cdr:spPr>
        <a:xfrm xmlns:a="http://schemas.openxmlformats.org/drawingml/2006/main">
          <a:off x="4264376" y="288032"/>
          <a:ext cx="720080" cy="86409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032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61B6-28A5-436A-B249-0703A975F0B7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D8-4336-4ECD-8584-A8AC2061D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33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61B6-28A5-436A-B249-0703A975F0B7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D8-4336-4ECD-8584-A8AC2061D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20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61B6-28A5-436A-B249-0703A975F0B7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D8-4336-4ECD-8584-A8AC2061D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66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61B6-28A5-436A-B249-0703A975F0B7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D8-4336-4ECD-8584-A8AC2061D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22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61B6-28A5-436A-B249-0703A975F0B7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D8-4336-4ECD-8584-A8AC2061D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45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61B6-28A5-436A-B249-0703A975F0B7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D8-4336-4ECD-8584-A8AC2061D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58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61B6-28A5-436A-B249-0703A975F0B7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D8-4336-4ECD-8584-A8AC2061D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01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61B6-28A5-436A-B249-0703A975F0B7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D8-4336-4ECD-8584-A8AC2061D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87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61B6-28A5-436A-B249-0703A975F0B7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D8-4336-4ECD-8584-A8AC2061D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38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61B6-28A5-436A-B249-0703A975F0B7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D8-4336-4ECD-8584-A8AC2061D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08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61B6-28A5-436A-B249-0703A975F0B7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D8-4336-4ECD-8584-A8AC2061D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4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061B6-28A5-436A-B249-0703A975F0B7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B29D8-4336-4ECD-8584-A8AC2061D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06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eothermie.france@orange.fr" TargetMode="External"/><Relationship Id="rId2" Type="http://schemas.openxmlformats.org/officeDocument/2006/relationships/hyperlink" Target="http://www.geothermie-france-conseil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5877272"/>
            <a:ext cx="1296144" cy="677937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>
                <a:cs typeface="Times New Roman" pitchFamily="18" charset="0"/>
              </a:rPr>
              <a:t>Avril 2023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2952328" cy="297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665820" y="4191223"/>
            <a:ext cx="7848872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rgbClr val="0070C0"/>
                </a:solidFill>
                <a:cs typeface="Times New Roman" pitchFamily="18" charset="0"/>
              </a:rPr>
              <a:t>Comparaison PAC aérothermique et géothermique</a:t>
            </a:r>
          </a:p>
        </p:txBody>
      </p:sp>
    </p:spTree>
    <p:extLst>
      <p:ext uri="{BB962C8B-B14F-4D97-AF65-F5344CB8AC3E}">
        <p14:creationId xmlns:p14="http://schemas.microsoft.com/office/powerpoint/2010/main" val="236847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695" y="44624"/>
            <a:ext cx="8229600" cy="936104"/>
          </a:xfrm>
        </p:spPr>
        <p:txBody>
          <a:bodyPr/>
          <a:lstStyle/>
          <a:p>
            <a:r>
              <a:rPr lang="fr-FR" b="1" dirty="0"/>
              <a:t>Confiez-nous votre projet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2880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/>
              <a:t>Surfaces à chauffer, déperditions du bâtiment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Altitude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Caractéristiques (plancher chauffant, radiateurs, eau sanitaire, piscine, rafraîchissement)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Implantation (forages référencés ?)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187624" y="4725144"/>
            <a:ext cx="4680520" cy="1997440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800" dirty="0"/>
          </a:p>
          <a:p>
            <a:pPr marL="0" indent="0" algn="ctr">
              <a:buNone/>
            </a:pPr>
            <a:r>
              <a:rPr lang="fr-FR" sz="2000" dirty="0"/>
              <a:t>Tel : 06 77 03 47 45 - Tel : 07 50 75 12 60</a:t>
            </a:r>
          </a:p>
          <a:p>
            <a:pPr marL="0" indent="0" algn="ctr">
              <a:buNone/>
            </a:pPr>
            <a:r>
              <a:rPr lang="fr-FR" sz="2000" dirty="0">
                <a:hlinkClick r:id="rId2"/>
              </a:rPr>
              <a:t>www.geothermie-france-conseil.fr</a:t>
            </a:r>
            <a:endParaRPr lang="fr-FR" sz="2000" dirty="0"/>
          </a:p>
          <a:p>
            <a:pPr marL="0" indent="0" algn="ctr">
              <a:buNone/>
            </a:pPr>
            <a:endParaRPr lang="fr-FR" sz="800" dirty="0"/>
          </a:p>
          <a:p>
            <a:pPr marL="0" indent="0" algn="ctr">
              <a:buNone/>
            </a:pPr>
            <a:r>
              <a:rPr lang="fr-FR" sz="2000" dirty="0">
                <a:hlinkClick r:id="rId3"/>
              </a:rPr>
              <a:t>geothermie.france@orange.fr</a:t>
            </a:r>
            <a:endParaRPr lang="fr-FR" sz="2000" dirty="0"/>
          </a:p>
          <a:p>
            <a:pPr marL="0" indent="0" algn="ctr">
              <a:buNone/>
            </a:pPr>
            <a:r>
              <a:rPr lang="fr-FR" sz="2000" dirty="0"/>
              <a:t>France INN SAS, 610 route du château 73230 </a:t>
            </a:r>
            <a:r>
              <a:rPr lang="fr-FR" sz="2000" dirty="0" err="1"/>
              <a:t>Barby</a:t>
            </a:r>
            <a:endParaRPr lang="fr-FR" sz="2000" dirty="0"/>
          </a:p>
          <a:p>
            <a:pPr marL="0" indent="0">
              <a:buNone/>
            </a:pPr>
            <a:endParaRPr lang="fr-FR" sz="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2112838" cy="21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FC137E4-88BB-18BE-6697-C42798AEC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1435679" cy="84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8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899"/>
            <a:ext cx="5616624" cy="499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5652121" y="63979"/>
            <a:ext cx="3491879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rgbClr val="FF0000"/>
                </a:solidFill>
                <a:cs typeface="Times New Roman" pitchFamily="18" charset="0"/>
              </a:rPr>
              <a:t>Haute </a:t>
            </a:r>
            <a:r>
              <a:rPr lang="el-GR" sz="2800" b="1" dirty="0">
                <a:solidFill>
                  <a:srgbClr val="FF0000"/>
                </a:solidFill>
                <a:cs typeface="Times New Roman" pitchFamily="18" charset="0"/>
              </a:rPr>
              <a:t>θ</a:t>
            </a:r>
            <a:r>
              <a:rPr lang="fr-FR" sz="2800" b="1" dirty="0">
                <a:solidFill>
                  <a:srgbClr val="FF0000"/>
                </a:solidFill>
                <a:cs typeface="Times New Roman" pitchFamily="18" charset="0"/>
              </a:rPr>
              <a:t>, eau sanitaire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363020" y="739197"/>
            <a:ext cx="1368152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rgbClr val="FF0000"/>
                </a:solidFill>
                <a:cs typeface="Times New Roman" pitchFamily="18" charset="0"/>
              </a:rPr>
              <a:t>Basse </a:t>
            </a:r>
            <a:r>
              <a:rPr lang="el-GR" sz="2800" b="1" dirty="0">
                <a:solidFill>
                  <a:srgbClr val="FF0000"/>
                </a:solidFill>
                <a:cs typeface="Times New Roman" pitchFamily="18" charset="0"/>
              </a:rPr>
              <a:t>θ</a:t>
            </a:r>
            <a:endParaRPr lang="fr-FR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236296" y="1476873"/>
            <a:ext cx="1368152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rgbClr val="FF0000"/>
                </a:solidFill>
                <a:cs typeface="Times New Roman" pitchFamily="18" charset="0"/>
              </a:rPr>
              <a:t>Piscine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724128" y="3356992"/>
            <a:ext cx="3419872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rgbClr val="0070C0"/>
                </a:solidFill>
                <a:cs typeface="Times New Roman" pitchFamily="18" charset="0"/>
              </a:rPr>
              <a:t>rafraîchissement l’été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923928" y="476672"/>
            <a:ext cx="1656184" cy="43204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3903195" y="1124744"/>
            <a:ext cx="2459825" cy="385469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3851921" y="1556792"/>
            <a:ext cx="1872207" cy="2139168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/>
          <p:cNvSpPr txBox="1">
            <a:spLocks/>
          </p:cNvSpPr>
          <p:nvPr/>
        </p:nvSpPr>
        <p:spPr>
          <a:xfrm>
            <a:off x="611560" y="5589240"/>
            <a:ext cx="7848872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070C0"/>
                </a:solidFill>
                <a:cs typeface="Times New Roman" pitchFamily="18" charset="0"/>
              </a:rPr>
              <a:t>PAC aérothermique et PAC géothermique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3340954" y="3551944"/>
            <a:ext cx="501837" cy="26677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050" b="1" dirty="0">
                <a:solidFill>
                  <a:schemeClr val="bg1"/>
                </a:solidFill>
                <a:cs typeface="Times New Roman" pitchFamily="18" charset="0"/>
              </a:rPr>
              <a:t>12°C</a:t>
            </a:r>
          </a:p>
        </p:txBody>
      </p:sp>
    </p:spTree>
    <p:extLst>
      <p:ext uri="{BB962C8B-B14F-4D97-AF65-F5344CB8AC3E}">
        <p14:creationId xmlns:p14="http://schemas.microsoft.com/office/powerpoint/2010/main" val="406244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5752"/>
            <a:ext cx="7601469" cy="675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7020272" y="3068961"/>
            <a:ext cx="1862862" cy="9361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07904" y="3068960"/>
            <a:ext cx="1263320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940152" y="4797152"/>
            <a:ext cx="1639429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084168" y="4797152"/>
            <a:ext cx="133989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1 ml / </a:t>
            </a:r>
            <a:r>
              <a:rPr lang="fr-FR" sz="2000" b="1" dirty="0"/>
              <a:t>m</a:t>
            </a:r>
            <a:r>
              <a:rPr lang="fr-FR" sz="2000" b="1" baseline="30000" dirty="0"/>
              <a:t>2</a:t>
            </a:r>
          </a:p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200 ml maxi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944729" y="3068960"/>
            <a:ext cx="1098501" cy="54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>
                <a:cs typeface="Times New Roman" pitchFamily="18" charset="0"/>
              </a:rPr>
              <a:t>3 x </a:t>
            </a:r>
            <a:r>
              <a:rPr lang="fr-FR" sz="2000" b="1" dirty="0"/>
              <a:t>m</a:t>
            </a:r>
            <a:r>
              <a:rPr lang="fr-FR" sz="2000" b="1" baseline="30000" dirty="0"/>
              <a:t>2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7092912" y="3095617"/>
            <a:ext cx="1790222" cy="867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cs typeface="Times New Roman" pitchFamily="18" charset="0"/>
              </a:rPr>
              <a:t>eau &gt; 6 </a:t>
            </a:r>
            <a:r>
              <a:rPr lang="fr-FR" sz="2000" b="1" dirty="0"/>
              <a:t>m</a:t>
            </a:r>
            <a:endParaRPr lang="fr-FR" sz="2000" b="1" baseline="30000" dirty="0"/>
          </a:p>
          <a:p>
            <a:r>
              <a:rPr lang="fr-FR" sz="2000" b="1" dirty="0">
                <a:cs typeface="Times New Roman" pitchFamily="18" charset="0"/>
              </a:rPr>
              <a:t>4 </a:t>
            </a:r>
            <a:r>
              <a:rPr lang="fr-FR" sz="2000" b="1" dirty="0"/>
              <a:t>m</a:t>
            </a:r>
            <a:r>
              <a:rPr lang="fr-FR" sz="2000" b="1" baseline="30000" dirty="0"/>
              <a:t>3</a:t>
            </a:r>
            <a:r>
              <a:rPr lang="fr-FR" sz="2000" b="1" dirty="0">
                <a:cs typeface="Times New Roman" pitchFamily="18" charset="0"/>
              </a:rPr>
              <a:t>h / 250 </a:t>
            </a:r>
            <a:r>
              <a:rPr lang="fr-FR" sz="2000" b="1" dirty="0"/>
              <a:t>m</a:t>
            </a:r>
            <a:r>
              <a:rPr lang="fr-FR" sz="2000" b="1" baseline="30000" dirty="0"/>
              <a:t>2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562516" y="1052736"/>
            <a:ext cx="1464002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rgbClr val="FF0000"/>
                </a:solidFill>
                <a:cs typeface="Times New Roman" pitchFamily="18" charset="0"/>
              </a:rPr>
              <a:t>PAC Air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95536" y="5805264"/>
            <a:ext cx="496855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FF0000"/>
                </a:solidFill>
                <a:cs typeface="Times New Roman" pitchFamily="18" charset="0"/>
              </a:rPr>
              <a:t>Géothermie : </a:t>
            </a:r>
          </a:p>
          <a:p>
            <a:r>
              <a:rPr lang="fr-FR" sz="2800" b="1" dirty="0">
                <a:solidFill>
                  <a:srgbClr val="FF0000"/>
                </a:solidFill>
                <a:cs typeface="Times New Roman" pitchFamily="18" charset="0"/>
              </a:rPr>
              <a:t>3 sources de calories possibles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788024" y="4932605"/>
            <a:ext cx="632381" cy="3600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>
                <a:solidFill>
                  <a:schemeClr val="bg1"/>
                </a:solidFill>
                <a:cs typeface="Times New Roman" pitchFamily="18" charset="0"/>
              </a:rPr>
              <a:t>12°C</a:t>
            </a:r>
          </a:p>
        </p:txBody>
      </p:sp>
    </p:spTree>
    <p:extLst>
      <p:ext uri="{BB962C8B-B14F-4D97-AF65-F5344CB8AC3E}">
        <p14:creationId xmlns:p14="http://schemas.microsoft.com/office/powerpoint/2010/main" val="255599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624"/>
            <a:ext cx="7601469" cy="675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>
            <a:off x="1835696" y="1988840"/>
            <a:ext cx="576064" cy="576064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587718" y="1872213"/>
            <a:ext cx="1464002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rgbClr val="FF0000"/>
                </a:solidFill>
                <a:cs typeface="Times New Roman" pitchFamily="18" charset="0"/>
              </a:rPr>
              <a:t>PAC Air</a:t>
            </a:r>
          </a:p>
        </p:txBody>
      </p:sp>
      <p:sp>
        <p:nvSpPr>
          <p:cNvPr id="15" name="Ellipse 14"/>
          <p:cNvSpPr/>
          <p:nvPr/>
        </p:nvSpPr>
        <p:spPr>
          <a:xfrm>
            <a:off x="6876256" y="1772816"/>
            <a:ext cx="720080" cy="864096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148064" y="4797152"/>
            <a:ext cx="632381" cy="3600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>
                <a:solidFill>
                  <a:schemeClr val="bg1"/>
                </a:solidFill>
                <a:cs typeface="Times New Roman" pitchFamily="18" charset="0"/>
              </a:rPr>
              <a:t>12°C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899592" y="5517232"/>
            <a:ext cx="4276630" cy="1059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rgbClr val="0070C0"/>
                </a:solidFill>
                <a:cs typeface="Times New Roman" pitchFamily="18" charset="0"/>
              </a:rPr>
              <a:t>Comparaison COP   	</a:t>
            </a:r>
            <a:r>
              <a:rPr lang="fr-FR" sz="2000" b="1" dirty="0">
                <a:solidFill>
                  <a:srgbClr val="0070C0"/>
                </a:solidFill>
                <a:cs typeface="Times New Roman" pitchFamily="18" charset="0"/>
              </a:rPr>
              <a:t>coefficient de performance </a:t>
            </a:r>
          </a:p>
        </p:txBody>
      </p:sp>
    </p:spTree>
    <p:extLst>
      <p:ext uri="{BB962C8B-B14F-4D97-AF65-F5344CB8AC3E}">
        <p14:creationId xmlns:p14="http://schemas.microsoft.com/office/powerpoint/2010/main" val="275351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624"/>
            <a:ext cx="7601469" cy="675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2843808" y="5301208"/>
            <a:ext cx="1224136" cy="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835696" y="1988840"/>
            <a:ext cx="576064" cy="576064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 txBox="1">
            <a:spLocks/>
          </p:cNvSpPr>
          <p:nvPr/>
        </p:nvSpPr>
        <p:spPr>
          <a:xfrm>
            <a:off x="587718" y="1872213"/>
            <a:ext cx="1464002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rgbClr val="FF0000"/>
                </a:solidFill>
                <a:cs typeface="Times New Roman" pitchFamily="18" charset="0"/>
              </a:rPr>
              <a:t>PAC Air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475656" y="3789040"/>
            <a:ext cx="3040750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rgbClr val="FF0000"/>
                </a:solidFill>
                <a:cs typeface="Times New Roman" pitchFamily="18" charset="0"/>
              </a:rPr>
              <a:t>PAC géothermique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5148064" y="4797152"/>
            <a:ext cx="632381" cy="3600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>
                <a:solidFill>
                  <a:schemeClr val="bg1"/>
                </a:solidFill>
                <a:cs typeface="Times New Roman" pitchFamily="18" charset="0"/>
              </a:rPr>
              <a:t>12°C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691680" y="5661248"/>
            <a:ext cx="3456384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rgbClr val="FF0000"/>
                </a:solidFill>
                <a:cs typeface="Times New Roman" pitchFamily="18" charset="0"/>
              </a:rPr>
              <a:t>&gt; Facture EDF : - 50 %</a:t>
            </a:r>
          </a:p>
        </p:txBody>
      </p:sp>
    </p:spTree>
    <p:extLst>
      <p:ext uri="{BB962C8B-B14F-4D97-AF65-F5344CB8AC3E}">
        <p14:creationId xmlns:p14="http://schemas.microsoft.com/office/powerpoint/2010/main" val="277564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95536" y="404664"/>
            <a:ext cx="8352928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0070C0"/>
                </a:solidFill>
                <a:cs typeface="Times New Roman" pitchFamily="18" charset="0"/>
              </a:rPr>
              <a:t>Subventions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10540" y="2204864"/>
            <a:ext cx="83529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4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37803" y="1484784"/>
            <a:ext cx="8352928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itchFamily="2" charset="2"/>
              <a:buChar char="§"/>
            </a:pPr>
            <a:r>
              <a:rPr lang="fr-FR" sz="4000" b="1" u="sng" dirty="0">
                <a:cs typeface="Times New Roman" pitchFamily="18" charset="0"/>
              </a:rPr>
              <a:t>Particuliers :</a:t>
            </a:r>
            <a:r>
              <a:rPr lang="fr-FR" sz="4000" b="1" dirty="0">
                <a:cs typeface="Times New Roman" pitchFamily="18" charset="0"/>
              </a:rPr>
              <a:t> </a:t>
            </a:r>
            <a:r>
              <a:rPr lang="fr-FR" sz="4000" b="1" dirty="0" err="1">
                <a:cs typeface="Times New Roman" pitchFamily="18" charset="0"/>
              </a:rPr>
              <a:t>MaPrimeRénov</a:t>
            </a:r>
            <a:r>
              <a:rPr lang="fr-FR" sz="4000" b="1" dirty="0">
                <a:cs typeface="Times New Roman" pitchFamily="18" charset="0"/>
              </a:rPr>
              <a:t>’ et CEE</a:t>
            </a:r>
          </a:p>
          <a:p>
            <a:pPr algn="l"/>
            <a:endParaRPr lang="fr-FR" sz="800" b="1" dirty="0">
              <a:cs typeface="Times New Roman" pitchFamily="18" charset="0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fr-FR" sz="2400" b="1" dirty="0">
                <a:cs typeface="Times New Roman" pitchFamily="18" charset="0"/>
              </a:rPr>
              <a:t>De 5 000 € à 16 000 €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fr-FR" sz="2400" b="1" dirty="0">
                <a:cs typeface="Times New Roman" pitchFamily="18" charset="0"/>
              </a:rPr>
              <a:t>Pour géothermie ou PAC air</a:t>
            </a:r>
          </a:p>
          <a:p>
            <a:pPr marL="571500" indent="-571500" algn="l">
              <a:buFont typeface="Wingdings" pitchFamily="2" charset="2"/>
              <a:buChar char="§"/>
            </a:pPr>
            <a:endParaRPr lang="fr-FR" sz="2000" b="1" dirty="0">
              <a:cs typeface="Times New Roman" pitchFamily="18" charset="0"/>
            </a:endParaRP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sz="4000" b="1" u="sng" dirty="0">
                <a:cs typeface="Times New Roman" pitchFamily="18" charset="0"/>
              </a:rPr>
              <a:t>Entreprises ou SCI :</a:t>
            </a:r>
            <a:r>
              <a:rPr lang="fr-FR" sz="4000" b="1" dirty="0">
                <a:cs typeface="Times New Roman" pitchFamily="18" charset="0"/>
              </a:rPr>
              <a:t> fonds chaleur</a:t>
            </a:r>
          </a:p>
          <a:p>
            <a:pPr marL="571500" indent="-571500" algn="l">
              <a:buFont typeface="Wingdings" pitchFamily="2" charset="2"/>
              <a:buChar char="§"/>
            </a:pPr>
            <a:endParaRPr lang="fr-FR" sz="800" b="1" dirty="0">
              <a:cs typeface="Times New Roman" pitchFamily="18" charset="0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fr-FR" sz="2400" b="1" dirty="0">
                <a:cs typeface="Times New Roman" pitchFamily="18" charset="0"/>
              </a:rPr>
              <a:t>50 € / </a:t>
            </a:r>
            <a:r>
              <a:rPr lang="fr-FR" sz="2400" b="1" dirty="0" err="1">
                <a:cs typeface="Times New Roman" pitchFamily="18" charset="0"/>
              </a:rPr>
              <a:t>MWh</a:t>
            </a:r>
            <a:r>
              <a:rPr lang="fr-FR" sz="2400" b="1" dirty="0">
                <a:cs typeface="Times New Roman" pitchFamily="18" charset="0"/>
              </a:rPr>
              <a:t> « vertueux » consommés pendant 20 ans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fr-FR" sz="2400" b="1" dirty="0">
                <a:cs typeface="Times New Roman" pitchFamily="18" charset="0"/>
              </a:rPr>
              <a:t>Que pour la géothermie</a:t>
            </a:r>
          </a:p>
          <a:p>
            <a:pPr lvl="1"/>
            <a:r>
              <a:rPr lang="fr-FR" sz="2400" b="1" dirty="0">
                <a:cs typeface="Times New Roman" pitchFamily="18" charset="0"/>
              </a:rPr>
              <a:t>	</a:t>
            </a:r>
          </a:p>
          <a:p>
            <a:pPr lvl="1"/>
            <a:r>
              <a:rPr lang="fr-FR" sz="2400" b="1" dirty="0">
                <a:cs typeface="Times New Roman" pitchFamily="18" charset="0"/>
              </a:rPr>
              <a:t>	Ce qui représente 50 % à 80 % de l’investissement</a:t>
            </a:r>
          </a:p>
          <a:p>
            <a:pPr lvl="1"/>
            <a:r>
              <a:rPr lang="fr-FR" sz="2400" b="1" dirty="0">
                <a:cs typeface="Times New Roman" pitchFamily="18" charset="0"/>
              </a:rPr>
              <a:t>(Réglés 80 – 20, chantier et solde après un an d’exploitation)</a:t>
            </a:r>
          </a:p>
          <a:p>
            <a:pPr marL="571500" indent="-571500" algn="l">
              <a:buFont typeface="Wingdings" pitchFamily="2" charset="2"/>
              <a:buChar char="§"/>
            </a:pPr>
            <a:endParaRPr lang="fr-FR" sz="4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9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Géothermie ou PAC air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67108" y="4581128"/>
            <a:ext cx="3944852" cy="1684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/>
              <a:t>RT 2020, HSP 2,5 m</a:t>
            </a:r>
          </a:p>
          <a:p>
            <a:pPr marL="0" indent="0">
              <a:buNone/>
            </a:pPr>
            <a:r>
              <a:rPr lang="fr-FR" sz="1800" b="1" dirty="0"/>
              <a:t>Chauffage seul, par plancher chauffant</a:t>
            </a:r>
          </a:p>
          <a:p>
            <a:pPr marL="0" indent="0">
              <a:buNone/>
            </a:pPr>
            <a:r>
              <a:rPr lang="fr-FR" sz="1800" b="1" dirty="0"/>
              <a:t>Altitude 500 m</a:t>
            </a:r>
          </a:p>
          <a:p>
            <a:pPr marL="0" indent="0">
              <a:buNone/>
            </a:pPr>
            <a:r>
              <a:rPr lang="fr-FR" sz="1800" b="1" dirty="0"/>
              <a:t>kWh : 24c€</a:t>
            </a:r>
          </a:p>
          <a:p>
            <a:pPr marL="0" indent="0">
              <a:buNone/>
            </a:pPr>
            <a:r>
              <a:rPr lang="fr-FR" sz="1800" b="1" dirty="0"/>
              <a:t>Donnée à titre indicatif </a:t>
            </a:r>
            <a:r>
              <a:rPr lang="fr-FR" sz="1800" b="1" dirty="0" err="1"/>
              <a:t>hTVA</a:t>
            </a:r>
            <a:endParaRPr lang="fr-FR" sz="1800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189771"/>
              </p:ext>
            </p:extLst>
          </p:nvPr>
        </p:nvGraphicFramePr>
        <p:xfrm>
          <a:off x="395536" y="2132856"/>
          <a:ext cx="849694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Surface à chauffer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Géothermiepar</a:t>
                      </a:r>
                      <a:r>
                        <a:rPr lang="fr-FR" dirty="0"/>
                        <a:t> forage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PAC 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Particuliers</a:t>
                      </a:r>
                      <a:r>
                        <a:rPr lang="fr-FR" baseline="0" dirty="0"/>
                        <a:t> a</a:t>
                      </a:r>
                      <a:r>
                        <a:rPr lang="fr-FR" dirty="0"/>
                        <a:t>ides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Entreprises fonds chaleur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Économie d’énergie /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100 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 à 16 000 €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10 </a:t>
                      </a:r>
                      <a:r>
                        <a:rPr lang="fr-FR" dirty="0"/>
                        <a:t>5</a:t>
                      </a:r>
                      <a:r>
                        <a:rPr lang="fr-FR"/>
                        <a:t>00 </a:t>
                      </a:r>
                      <a:r>
                        <a:rPr lang="fr-FR" dirty="0"/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250 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56 000 €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5 à 16 000 €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1 400 €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Connecteur droit avec flèche 10"/>
          <p:cNvCxnSpPr>
            <a:cxnSpLocks/>
            <a:endCxn id="14" idx="1"/>
          </p:cNvCxnSpPr>
          <p:nvPr/>
        </p:nvCxnSpPr>
        <p:spPr>
          <a:xfrm>
            <a:off x="2484351" y="3483006"/>
            <a:ext cx="2085301" cy="876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6480212" y="3483006"/>
            <a:ext cx="36004" cy="630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 txBox="1">
            <a:spLocks/>
          </p:cNvSpPr>
          <p:nvPr/>
        </p:nvSpPr>
        <p:spPr>
          <a:xfrm>
            <a:off x="4569652" y="4055275"/>
            <a:ext cx="3024336" cy="609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>
                <a:cs typeface="Times New Roman" pitchFamily="18" charset="0"/>
              </a:rPr>
              <a:t>Solde Géothermie : 28 000 €</a:t>
            </a:r>
          </a:p>
        </p:txBody>
      </p:sp>
      <p:cxnSp>
        <p:nvCxnSpPr>
          <p:cNvPr id="16" name="Connecteur droit avec flèche 15"/>
          <p:cNvCxnSpPr>
            <a:cxnSpLocks/>
          </p:cNvCxnSpPr>
          <p:nvPr/>
        </p:nvCxnSpPr>
        <p:spPr>
          <a:xfrm>
            <a:off x="7236296" y="4467791"/>
            <a:ext cx="864985" cy="834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cxnSpLocks/>
          </p:cNvCxnSpPr>
          <p:nvPr/>
        </p:nvCxnSpPr>
        <p:spPr>
          <a:xfrm flipH="1">
            <a:off x="8169374" y="3645024"/>
            <a:ext cx="147042" cy="1709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"/>
          <p:cNvSpPr txBox="1">
            <a:spLocks/>
          </p:cNvSpPr>
          <p:nvPr/>
        </p:nvSpPr>
        <p:spPr>
          <a:xfrm>
            <a:off x="7473348" y="5363192"/>
            <a:ext cx="1296144" cy="609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cs typeface="Times New Roman" pitchFamily="18" charset="0"/>
              </a:rPr>
              <a:t>Delta couvert en 4 ans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24" y="5043855"/>
            <a:ext cx="1268217" cy="93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7C287F46-5C88-59E4-2BA4-60F7DE9177B9}"/>
              </a:ext>
            </a:extLst>
          </p:cNvPr>
          <p:cNvSpPr txBox="1">
            <a:spLocks/>
          </p:cNvSpPr>
          <p:nvPr/>
        </p:nvSpPr>
        <p:spPr>
          <a:xfrm>
            <a:off x="4893532" y="4467791"/>
            <a:ext cx="2125070" cy="609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cs typeface="Times New Roman" pitchFamily="18" charset="0"/>
              </a:rPr>
              <a:t>PAC air : 22 000 €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62E5F06D-5D7B-D85C-64F0-431973575738}"/>
              </a:ext>
            </a:extLst>
          </p:cNvPr>
          <p:cNvCxnSpPr>
            <a:cxnSpLocks/>
          </p:cNvCxnSpPr>
          <p:nvPr/>
        </p:nvCxnSpPr>
        <p:spPr>
          <a:xfrm>
            <a:off x="6961603" y="4827518"/>
            <a:ext cx="990077" cy="526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3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76211" y="188640"/>
            <a:ext cx="8352928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0070C0"/>
                </a:solidFill>
                <a:cs typeface="Times New Roman" pitchFamily="18" charset="0"/>
              </a:rPr>
              <a:t>Coûts d’investissement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575171"/>
              </p:ext>
            </p:extLst>
          </p:nvPr>
        </p:nvGraphicFramePr>
        <p:xfrm>
          <a:off x="4139952" y="2564904"/>
          <a:ext cx="50040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581853"/>
              </p:ext>
            </p:extLst>
          </p:nvPr>
        </p:nvGraphicFramePr>
        <p:xfrm>
          <a:off x="107504" y="1052736"/>
          <a:ext cx="5292080" cy="408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107504" y="4807803"/>
            <a:ext cx="1088502" cy="78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cs typeface="Times New Roman" pitchFamily="18" charset="0"/>
              </a:rPr>
              <a:t>m2 à chauffer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124000" y="5140389"/>
            <a:ext cx="4176464" cy="44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>
                <a:cs typeface="Times New Roman" pitchFamily="18" charset="0"/>
              </a:rPr>
              <a:t>  100	      250	        500          1000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300464" y="5161122"/>
            <a:ext cx="3520008" cy="44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>
                <a:cs typeface="Times New Roman" pitchFamily="18" charset="0"/>
              </a:rPr>
              <a:t>   100          250       500       1000</a:t>
            </a:r>
          </a:p>
        </p:txBody>
      </p:sp>
      <p:sp>
        <p:nvSpPr>
          <p:cNvPr id="13" name="Rectangle avec flèche vers le bas 12"/>
          <p:cNvSpPr/>
          <p:nvPr/>
        </p:nvSpPr>
        <p:spPr>
          <a:xfrm rot="10800000">
            <a:off x="1123998" y="5445224"/>
            <a:ext cx="3952055" cy="714060"/>
          </a:xfrm>
          <a:prstGeom prst="downArrow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avec flèche vers le bas 13"/>
          <p:cNvSpPr/>
          <p:nvPr/>
        </p:nvSpPr>
        <p:spPr>
          <a:xfrm rot="10800000">
            <a:off x="5220071" y="5445226"/>
            <a:ext cx="3736031" cy="714060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783783" y="5710436"/>
            <a:ext cx="2632484" cy="44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>
                <a:cs typeface="Times New Roman" pitchFamily="18" charset="0"/>
              </a:rPr>
              <a:t>Géothermie par forage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771844" y="5722606"/>
            <a:ext cx="2632484" cy="44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>
                <a:cs typeface="Times New Roman" pitchFamily="18" charset="0"/>
              </a:rPr>
              <a:t>Géothermie par puits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35458" y="6078874"/>
            <a:ext cx="656456" cy="44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b="1" dirty="0">
              <a:cs typeface="Times New Roman" pitchFamily="18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594018" y="938585"/>
            <a:ext cx="1760004" cy="44884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>
                <a:cs typeface="Times New Roman" pitchFamily="18" charset="0"/>
              </a:rPr>
              <a:t>Coûts chaufferie</a:t>
            </a: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5594550" y="1387434"/>
            <a:ext cx="2289818" cy="44884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>
                <a:cs typeface="Times New Roman" pitchFamily="18" charset="0"/>
              </a:rPr>
              <a:t>Coûts forage ou puits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5594551" y="1828023"/>
            <a:ext cx="1760004" cy="448849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700" b="1" dirty="0">
                <a:cs typeface="Times New Roman" pitchFamily="18" charset="0"/>
              </a:rPr>
              <a:t>Total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5580112" y="2260071"/>
            <a:ext cx="1760004" cy="448849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700" b="1" dirty="0">
                <a:cs typeface="Times New Roman" pitchFamily="18" charset="0"/>
              </a:rPr>
              <a:t>Fonds chaleur</a:t>
            </a:r>
          </a:p>
        </p:txBody>
      </p:sp>
      <p:sp>
        <p:nvSpPr>
          <p:cNvPr id="23" name="Ellipse 22"/>
          <p:cNvSpPr/>
          <p:nvPr/>
        </p:nvSpPr>
        <p:spPr>
          <a:xfrm>
            <a:off x="4560346" y="1448416"/>
            <a:ext cx="720080" cy="212460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1894020" y="6309320"/>
            <a:ext cx="5702316" cy="448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FF0000"/>
                </a:solidFill>
                <a:cs typeface="Times New Roman" pitchFamily="18" charset="0"/>
              </a:rPr>
              <a:t>Coût réel = total – fonds chaleur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119435" y="734025"/>
            <a:ext cx="872479" cy="390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cs typeface="Times New Roman" pitchFamily="18" charset="0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214962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2642"/>
            <a:ext cx="8229600" cy="75407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Chantiers réalisés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797066" cy="283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72" y="836712"/>
            <a:ext cx="3173316" cy="201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76" y="3068960"/>
            <a:ext cx="378521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0452"/>
            <a:ext cx="3960440" cy="28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5586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3358</TotalTime>
  <Words>358</Words>
  <Application>Microsoft Office PowerPoint</Application>
  <PresentationFormat>Affichage à l'écran (4:3)</PresentationFormat>
  <Paragraphs>88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Thème Office</vt:lpstr>
      <vt:lpstr>Avril 2023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Géothermie ou PAC air</vt:lpstr>
      <vt:lpstr>Présentation PowerPoint</vt:lpstr>
      <vt:lpstr>Chantiers réalisés</vt:lpstr>
      <vt:lpstr>Confiez-nous votre projet 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icattin</dc:creator>
  <cp:lastModifiedBy>Bruno Nebout</cp:lastModifiedBy>
  <cp:revision>60</cp:revision>
  <dcterms:created xsi:type="dcterms:W3CDTF">2023-04-19T14:58:00Z</dcterms:created>
  <dcterms:modified xsi:type="dcterms:W3CDTF">2023-05-19T16:15:09Z</dcterms:modified>
</cp:coreProperties>
</file>